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3" r:id="rId6"/>
    <p:sldId id="27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7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4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0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9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1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1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65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3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8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8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7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tacad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4F368773-5131-2521-CD98-5CDAA4FF48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FE731C-C170-BA5E-8D94-F4E781FA7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Seguridad en Redes - Packet </a:t>
            </a:r>
            <a:r>
              <a:rPr lang="es-MX" dirty="0" err="1">
                <a:solidFill>
                  <a:srgbClr val="FFFFFF"/>
                </a:solidFill>
              </a:rPr>
              <a:t>Tracer</a:t>
            </a:r>
            <a:r>
              <a:rPr lang="es-MX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0CFD63-EE6B-7C4B-52C0-B8305C893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618" y="3845971"/>
            <a:ext cx="4817069" cy="258933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Isaac </a:t>
            </a:r>
            <a:r>
              <a:rPr lang="es-MX" sz="2000" dirty="0" err="1">
                <a:solidFill>
                  <a:srgbClr val="FFFFFF"/>
                </a:solidFill>
              </a:rPr>
              <a:t>Efren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  <a:r>
              <a:rPr lang="es-MX" sz="2000" dirty="0" err="1">
                <a:solidFill>
                  <a:srgbClr val="FFFFFF"/>
                </a:solidFill>
              </a:rPr>
              <a:t>Lopez</a:t>
            </a:r>
            <a:r>
              <a:rPr lang="es-MX" sz="2000" dirty="0">
                <a:solidFill>
                  <a:srgbClr val="FFFFFF"/>
                </a:solidFill>
              </a:rPr>
              <a:t> Esquivel </a:t>
            </a:r>
          </a:p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Jose Manuel Esparza Valdez </a:t>
            </a:r>
          </a:p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Christian Reynaldo Esparza </a:t>
            </a:r>
            <a:r>
              <a:rPr lang="es-MX" sz="2000" dirty="0" err="1">
                <a:solidFill>
                  <a:srgbClr val="FFFFFF"/>
                </a:solidFill>
              </a:rPr>
              <a:t>Esparza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Jose David </a:t>
            </a:r>
            <a:r>
              <a:rPr lang="es-MX" sz="2000" dirty="0" err="1">
                <a:solidFill>
                  <a:srgbClr val="FFFFFF"/>
                </a:solidFill>
              </a:rPr>
              <a:t>Tavarez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  <a:r>
              <a:rPr lang="es-MX" sz="2000" dirty="0" err="1">
                <a:solidFill>
                  <a:srgbClr val="FFFFFF"/>
                </a:solidFill>
              </a:rPr>
              <a:t>Marquez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s-MX" sz="2000" dirty="0">
                <a:solidFill>
                  <a:srgbClr val="FFFFFF"/>
                </a:solidFill>
              </a:rPr>
              <a:t>Axel Manuel </a:t>
            </a:r>
            <a:r>
              <a:rPr lang="es-MX" sz="2000" dirty="0" err="1">
                <a:solidFill>
                  <a:srgbClr val="FFFFFF"/>
                </a:solidFill>
              </a:rPr>
              <a:t>Garcia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  <a:r>
              <a:rPr lang="es-MX" sz="2000" dirty="0" err="1">
                <a:solidFill>
                  <a:srgbClr val="FFFFFF"/>
                </a:solidFill>
              </a:rPr>
              <a:t>Lopez</a:t>
            </a:r>
            <a:r>
              <a:rPr lang="es-MX" sz="20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endParaRPr lang="es-MX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89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9CF879-5FF6-2769-1D6E-519E3F69E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10883"/>
            <a:ext cx="5385816" cy="5448332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MX" b="1" dirty="0"/>
              <a:t>C. Seguridad en Red</a:t>
            </a:r>
          </a:p>
          <a:p>
            <a:pPr>
              <a:lnSpc>
                <a:spcPct val="110000"/>
              </a:lnSpc>
            </a:pPr>
            <a:r>
              <a:rPr lang="es-MX" b="1" dirty="0"/>
              <a:t>Medidas implementadas en Packet </a:t>
            </a:r>
            <a:r>
              <a:rPr lang="es-MX" b="1" dirty="0" err="1"/>
              <a:t>Tracer</a:t>
            </a:r>
            <a:r>
              <a:rPr lang="es-MX" b="1" dirty="0"/>
              <a:t>:</a:t>
            </a:r>
            <a:endParaRPr lang="es-MX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dirty="0"/>
              <a:t>Configuración de </a:t>
            </a:r>
            <a:r>
              <a:rPr lang="es-MX" b="1" dirty="0" err="1"/>
              <a:t>ACLs</a:t>
            </a:r>
            <a:r>
              <a:rPr lang="es-MX" b="1" dirty="0"/>
              <a:t> (Access Control </a:t>
            </a:r>
            <a:r>
              <a:rPr lang="es-MX" b="1" dirty="0" err="1"/>
              <a:t>Lists</a:t>
            </a:r>
            <a:r>
              <a:rPr lang="es-MX" b="1" dirty="0"/>
              <a:t>)</a:t>
            </a:r>
            <a:r>
              <a:rPr lang="es-MX" dirty="0"/>
              <a:t> para restringir el acceso a dispositivos.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dirty="0"/>
              <a:t>Implementación de </a:t>
            </a:r>
            <a:r>
              <a:rPr lang="es-MX" b="1" dirty="0"/>
              <a:t>cifrado en las contraseñas</a:t>
            </a:r>
            <a:r>
              <a:rPr lang="es-MX" dirty="0"/>
              <a:t> de los dispositivos de red.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dirty="0"/>
              <a:t>Configuración de </a:t>
            </a:r>
            <a:r>
              <a:rPr lang="es-MX" b="1" dirty="0"/>
              <a:t>seguridad en puertos de switches</a:t>
            </a:r>
            <a:r>
              <a:rPr lang="es-MX" dirty="0"/>
              <a:t> para evitar ataques de suplantación de MAC.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dirty="0"/>
              <a:t>Habilitación de </a:t>
            </a:r>
            <a:r>
              <a:rPr lang="es-MX" b="1" dirty="0"/>
              <a:t>SSH en lugar de Telnet</a:t>
            </a:r>
            <a:r>
              <a:rPr lang="es-MX" dirty="0"/>
              <a:t> para conexiones seguras a los </a:t>
            </a:r>
            <a:r>
              <a:rPr lang="es-MX" dirty="0" err="1"/>
              <a:t>routers</a:t>
            </a:r>
            <a:r>
              <a:rPr lang="es-MX" dirty="0"/>
              <a:t>.</a:t>
            </a:r>
          </a:p>
          <a:p>
            <a:pPr>
              <a:lnSpc>
                <a:spcPct val="110000"/>
              </a:lnSpc>
            </a:pPr>
            <a:endParaRPr lang="es-MX" sz="1500" dirty="0"/>
          </a:p>
        </p:txBody>
      </p:sp>
      <p:pic>
        <p:nvPicPr>
          <p:cNvPr id="7" name="Graphic 6" descr="Procesador">
            <a:extLst>
              <a:ext uri="{FF2B5EF4-FFF2-40B4-BE49-F238E27FC236}">
                <a16:creationId xmlns:a16="http://schemas.microsoft.com/office/drawing/2014/main" id="{31A8989A-3AC7-1A0A-7B10-1014AD0AA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78" y="2441274"/>
            <a:ext cx="3817941" cy="38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57ECD5-A78D-9587-0A58-CCB4BFA3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s-MX" dirty="0"/>
              <a:t>Ataque a los Fundamentos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7F5CA9-7574-9CAA-B391-3E5F8B81C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41273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/>
              <a:t>A. Detalles de la PDU de 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/>
              <a:t>Análisis del tráfico de paquetes en la 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/>
              <a:t>Evaluación de direcciones IP en uso y posibles suplantaciones.</a:t>
            </a:r>
          </a:p>
          <a:p>
            <a:r>
              <a:rPr lang="es-MX" sz="1800" b="1"/>
              <a:t>B. Vulnerabilidades IP, TCP y UDP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/>
              <a:t>Identificación de puertos abiertos y protocolos en uso.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/>
              <a:t>Restricción de servicios innecesarios para evitar ataques.</a:t>
            </a:r>
          </a:p>
          <a:p>
            <a:endParaRPr lang="es-MX" sz="1800"/>
          </a:p>
        </p:txBody>
      </p:sp>
      <p:pic>
        <p:nvPicPr>
          <p:cNvPr id="7" name="Graphic 6" descr="Phishing">
            <a:extLst>
              <a:ext uri="{FF2B5EF4-FFF2-40B4-BE49-F238E27FC236}">
                <a16:creationId xmlns:a16="http://schemas.microsoft.com/office/drawing/2014/main" id="{DB03A36F-1CCC-4DA9-0D0E-B9CD0F425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78" y="2441274"/>
            <a:ext cx="3817941" cy="38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7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9BBF97-9036-C487-D550-24FD0FBF2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41273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/>
              <a:t>C. Mitigación de Ataques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/>
              <a:t>Uso de </a:t>
            </a:r>
            <a:r>
              <a:rPr lang="es-MX" sz="1800" b="1"/>
              <a:t>Firewalls</a:t>
            </a:r>
            <a:r>
              <a:rPr lang="es-MX" sz="1800"/>
              <a:t> en la configuración del router para filtrar tráfico sospechoso.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/>
              <a:t>Implementación de </a:t>
            </a:r>
            <a:r>
              <a:rPr lang="es-MX" sz="1800" b="1"/>
              <a:t>VLANs</a:t>
            </a:r>
            <a:r>
              <a:rPr lang="es-MX" sz="1800"/>
              <a:t> para segmentar la red y reducir el impacto de ataques internos.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/>
              <a:t>Aplicación de </a:t>
            </a:r>
            <a:r>
              <a:rPr lang="es-MX" sz="1800" b="1"/>
              <a:t>DHCP Snooping</a:t>
            </a:r>
            <a:r>
              <a:rPr lang="es-MX" sz="1800"/>
              <a:t> para evitar asignaciones de direcciones IP falsas.</a:t>
            </a:r>
          </a:p>
          <a:p>
            <a:endParaRPr lang="es-MX" sz="1800"/>
          </a:p>
        </p:txBody>
      </p:sp>
      <p:pic>
        <p:nvPicPr>
          <p:cNvPr id="7" name="Graphic 6" descr="Desconectado">
            <a:extLst>
              <a:ext uri="{FF2B5EF4-FFF2-40B4-BE49-F238E27FC236}">
                <a16:creationId xmlns:a16="http://schemas.microsoft.com/office/drawing/2014/main" id="{9836E649-D760-9DD8-6018-AE16BE581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78" y="2441274"/>
            <a:ext cx="3817941" cy="38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97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DEBF85-AA79-28B1-47C9-7F446604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anchor="b">
            <a:normAutofit/>
          </a:bodyPr>
          <a:lstStyle/>
          <a:p>
            <a:r>
              <a:rPr lang="es-MX" dirty="0"/>
              <a:t>Comunicación de Red Inalámbrica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90FC96-80D7-9697-EAEB-891E19F10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30552"/>
            <a:ext cx="5385816" cy="412866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800" b="1" dirty="0"/>
              <a:t>A. Amenazas en redes inalámbricas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b="1" dirty="0"/>
              <a:t>Redes sin cifrado:</a:t>
            </a:r>
            <a:r>
              <a:rPr lang="es-MX" sz="1800" dirty="0"/>
              <a:t> Acceso fácil a la información transmitida.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b="1" dirty="0"/>
              <a:t>Ataques de fuerza bruta a contraseñas </a:t>
            </a:r>
            <a:r>
              <a:rPr lang="es-MX" sz="1800" b="1" dirty="0" err="1"/>
              <a:t>WiFi</a:t>
            </a:r>
            <a:r>
              <a:rPr lang="es-MX" sz="1800" b="1" dirty="0"/>
              <a:t>.</a:t>
            </a:r>
            <a:endParaRPr lang="es-MX" sz="18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b="1" dirty="0"/>
              <a:t>Interferencia de señales y ataques de </a:t>
            </a:r>
            <a:r>
              <a:rPr lang="es-MX" sz="1800" b="1" dirty="0" err="1"/>
              <a:t>desautenticación</a:t>
            </a:r>
            <a:r>
              <a:rPr lang="es-MX" sz="1800" b="1" dirty="0"/>
              <a:t>.</a:t>
            </a:r>
            <a:endParaRPr lang="es-MX" sz="1800" dirty="0"/>
          </a:p>
          <a:p>
            <a:pPr>
              <a:lnSpc>
                <a:spcPct val="110000"/>
              </a:lnSpc>
            </a:pPr>
            <a:endParaRPr lang="es-MX" sz="1300" dirty="0"/>
          </a:p>
        </p:txBody>
      </p:sp>
      <p:pic>
        <p:nvPicPr>
          <p:cNvPr id="7" name="Graphic 6" descr="Seguro para laptop">
            <a:extLst>
              <a:ext uri="{FF2B5EF4-FFF2-40B4-BE49-F238E27FC236}">
                <a16:creationId xmlns:a16="http://schemas.microsoft.com/office/drawing/2014/main" id="{7D6A3FF8-23C2-58F1-2333-F8164303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78" y="2441274"/>
            <a:ext cx="3817941" cy="38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40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AA41E5-9AF3-C32D-4C52-52DE16887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64895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 dirty="0"/>
              <a:t>B. WLAN Seguras</a:t>
            </a:r>
          </a:p>
          <a:p>
            <a:r>
              <a:rPr lang="es-MX" sz="1800" b="1" dirty="0"/>
              <a:t>Configuraciones en Packet </a:t>
            </a:r>
            <a:r>
              <a:rPr lang="es-MX" sz="1800" b="1" dirty="0" err="1"/>
              <a:t>Tracer</a:t>
            </a:r>
            <a:r>
              <a:rPr lang="es-MX" sz="1800" b="1" dirty="0"/>
              <a:t>:</a:t>
            </a:r>
            <a:endParaRPr lang="es-MX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Implementación de </a:t>
            </a:r>
            <a:r>
              <a:rPr lang="es-MX" sz="1800" b="1" dirty="0"/>
              <a:t>WPA2/WPA3</a:t>
            </a:r>
            <a:r>
              <a:rPr lang="es-MX" sz="1800" dirty="0"/>
              <a:t> para la seguridad de la red inalámbrica.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Filtrado de direcciones </a:t>
            </a:r>
            <a:r>
              <a:rPr lang="es-MX" sz="1800" b="1" dirty="0"/>
              <a:t>MAC</a:t>
            </a:r>
            <a:r>
              <a:rPr lang="es-MX" sz="1800" dirty="0"/>
              <a:t> para restringir dispositivos no autorizados.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/>
              <a:t>Configuración de </a:t>
            </a:r>
            <a:r>
              <a:rPr lang="es-MX" sz="1800" b="1" dirty="0"/>
              <a:t>SSID oculto</a:t>
            </a:r>
            <a:r>
              <a:rPr lang="es-MX" sz="1800" dirty="0"/>
              <a:t> para evitar que la red sea visible a todos los dispositivos.</a:t>
            </a:r>
          </a:p>
          <a:p>
            <a:endParaRPr lang="es-MX" sz="1800" dirty="0"/>
          </a:p>
        </p:txBody>
      </p:sp>
      <p:pic>
        <p:nvPicPr>
          <p:cNvPr id="7" name="Graphic 6" descr="Transmitir">
            <a:extLst>
              <a:ext uri="{FF2B5EF4-FFF2-40B4-BE49-F238E27FC236}">
                <a16:creationId xmlns:a16="http://schemas.microsoft.com/office/drawing/2014/main" id="{7D583DC2-16DA-E1F5-E221-CF763F6A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78" y="2441274"/>
            <a:ext cx="3817941" cy="38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88AD9B-627A-8332-31C5-F3A7C272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41273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 dirty="0"/>
              <a:t>C. Dispositivos de Comunicación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 err="1"/>
              <a:t>Routers</a:t>
            </a:r>
            <a:r>
              <a:rPr lang="es-MX" sz="1800" b="1" dirty="0"/>
              <a:t> y switches configurados con protocolos de seguridad.</a:t>
            </a:r>
            <a:endParaRPr lang="es-MX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 dirty="0"/>
              <a:t>Implementación de autenticación en dispositivos de la red.</a:t>
            </a:r>
            <a:endParaRPr lang="es-MX" sz="1800" dirty="0"/>
          </a:p>
          <a:p>
            <a:endParaRPr lang="es-MX" sz="1800" dirty="0"/>
          </a:p>
        </p:txBody>
      </p:sp>
      <p:pic>
        <p:nvPicPr>
          <p:cNvPr id="7" name="Graphic 6" descr="Wireless router">
            <a:extLst>
              <a:ext uri="{FF2B5EF4-FFF2-40B4-BE49-F238E27FC236}">
                <a16:creationId xmlns:a16="http://schemas.microsoft.com/office/drawing/2014/main" id="{B0ACA243-2C59-BDEE-7DC7-F6D44594F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78" y="2441274"/>
            <a:ext cx="3817941" cy="38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532665-4F09-03AD-0C83-C5681BAE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48640"/>
            <a:ext cx="10872216" cy="1133856"/>
          </a:xfrm>
        </p:spPr>
        <p:txBody>
          <a:bodyPr anchor="t">
            <a:normAutofit/>
          </a:bodyPr>
          <a:lstStyle/>
          <a:p>
            <a:r>
              <a:rPr lang="es-MX" dirty="0"/>
              <a:t>Infraestructura de Seguridad de Redes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67C584-1FC6-631A-383D-1438EED7B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7176" y="1792224"/>
            <a:ext cx="4307527" cy="4517136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700" b="1" dirty="0"/>
              <a:t>A. Dispositivos de Seguridad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700" dirty="0"/>
              <a:t>Uso de </a:t>
            </a:r>
            <a:r>
              <a:rPr lang="es-MX" sz="1700" b="1" dirty="0"/>
              <a:t>firewalls</a:t>
            </a:r>
            <a:r>
              <a:rPr lang="es-MX" sz="1700" dirty="0"/>
              <a:t> para filtrar el tráfico de la red.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700" dirty="0"/>
              <a:t>Implementación de </a:t>
            </a:r>
            <a:r>
              <a:rPr lang="es-MX" sz="1700" b="1" dirty="0"/>
              <a:t>IPS/IDS</a:t>
            </a:r>
            <a:r>
              <a:rPr lang="es-MX" sz="1700" dirty="0"/>
              <a:t> para detectar y mitigar ataques en tiempo real.</a:t>
            </a:r>
          </a:p>
          <a:p>
            <a:pPr>
              <a:lnSpc>
                <a:spcPct val="110000"/>
              </a:lnSpc>
            </a:pPr>
            <a:r>
              <a:rPr lang="es-MX" sz="1700" b="1" dirty="0"/>
              <a:t>B. Servicios de Seguridad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700" dirty="0"/>
              <a:t>Configuración de </a:t>
            </a:r>
            <a:r>
              <a:rPr lang="es-MX" sz="1700" b="1" dirty="0"/>
              <a:t>servidores AAA (Autenticación, Autorización y Contabilidad)</a:t>
            </a:r>
            <a:r>
              <a:rPr lang="es-MX" sz="1700" dirty="0"/>
              <a:t> para el control de accesos.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700" dirty="0"/>
              <a:t>Uso de </a:t>
            </a:r>
            <a:r>
              <a:rPr lang="es-MX" sz="1700" b="1" dirty="0"/>
              <a:t>logs y monitoreo de eventos</a:t>
            </a:r>
            <a:r>
              <a:rPr lang="es-MX" sz="1700" dirty="0"/>
              <a:t> en dispositivos de red.</a:t>
            </a:r>
          </a:p>
          <a:p>
            <a:pPr>
              <a:lnSpc>
                <a:spcPct val="110000"/>
              </a:lnSpc>
            </a:pPr>
            <a:endParaRPr lang="es-MX" sz="1700" dirty="0"/>
          </a:p>
        </p:txBody>
      </p:sp>
      <p:pic>
        <p:nvPicPr>
          <p:cNvPr id="7" name="Graphic 6" descr="Bloquear">
            <a:extLst>
              <a:ext uri="{FF2B5EF4-FFF2-40B4-BE49-F238E27FC236}">
                <a16:creationId xmlns:a16="http://schemas.microsoft.com/office/drawing/2014/main" id="{58ED6ACB-C0E8-C2B8-8806-90D50B3F0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8576" y="1792223"/>
            <a:ext cx="4539813" cy="453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2C582C-0C9A-F7DF-B561-15E795C4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41273"/>
            <a:ext cx="5385816" cy="3817942"/>
          </a:xfrm>
        </p:spPr>
        <p:txBody>
          <a:bodyPr anchor="t">
            <a:normAutofit/>
          </a:bodyPr>
          <a:lstStyle/>
          <a:p>
            <a:r>
              <a:rPr lang="es-MX" sz="1800" b="1"/>
              <a:t>C. Infraestructura de Seguridad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/>
              <a:t>Uso de </a:t>
            </a:r>
            <a:r>
              <a:rPr lang="es-MX" sz="1800" b="1"/>
              <a:t>redes privadas virtuales (VPNs)</a:t>
            </a:r>
            <a:r>
              <a:rPr lang="es-MX" sz="1800"/>
              <a:t> para conexiones remotas seguras.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/>
              <a:t>Aplicación de </a:t>
            </a:r>
            <a:r>
              <a:rPr lang="es-MX" sz="1800" b="1"/>
              <a:t>políticas de acceso y segmentación</a:t>
            </a:r>
            <a:r>
              <a:rPr lang="es-MX" sz="1800"/>
              <a:t> en la red simulada.</a:t>
            </a:r>
          </a:p>
          <a:p>
            <a:endParaRPr lang="es-MX" sz="1800"/>
          </a:p>
        </p:txBody>
      </p:sp>
      <p:pic>
        <p:nvPicPr>
          <p:cNvPr id="7" name="Graphic 6" descr="Inalámbrico">
            <a:extLst>
              <a:ext uri="{FF2B5EF4-FFF2-40B4-BE49-F238E27FC236}">
                <a16:creationId xmlns:a16="http://schemas.microsoft.com/office/drawing/2014/main" id="{21DD5D6C-6A0B-A758-0153-ABB75B402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78" y="2441274"/>
            <a:ext cx="3817941" cy="38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60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640FA-96FE-27B1-2DE6-EA89788F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95ECFB-C1DC-CEFA-ABF7-C17A1F59E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Conclusiones y Recomendaciones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La seguridad en redes es fundamental para evitar accesos no autorizados y ataques cibernéticos.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En la simulación, se logró fortalecer la seguridad aplicando diversas estrategias de mitigación.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Es recomendable seguir actualizando configuraciones y monitorear constantemente la red.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900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524C43-85EB-262A-5B77-F2DD372C7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Referencias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CISCO </a:t>
            </a:r>
            <a:r>
              <a:rPr lang="es-MX" dirty="0" err="1"/>
              <a:t>NetAcad</a:t>
            </a:r>
            <a:r>
              <a:rPr lang="es-MX" dirty="0"/>
              <a:t>: </a:t>
            </a:r>
            <a:r>
              <a:rPr lang="es-MX" dirty="0">
                <a:hlinkClick r:id="rId2"/>
              </a:rPr>
              <a:t>https://www.netacad.com/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Documentación oficial de Packet </a:t>
            </a:r>
            <a:r>
              <a:rPr lang="es-MX" dirty="0" err="1"/>
              <a:t>Tracer</a:t>
            </a:r>
            <a:r>
              <a:rPr lang="es-MX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Manuales de ciberseguridad y redes.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80828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C6D706-41B1-8081-D421-F96D6E7DE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603849"/>
            <a:ext cx="5862396" cy="570551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800" b="1" dirty="0"/>
              <a:t>Introducción</a:t>
            </a:r>
          </a:p>
          <a:p>
            <a:pPr>
              <a:lnSpc>
                <a:spcPct val="110000"/>
              </a:lnSpc>
            </a:pPr>
            <a:r>
              <a:rPr lang="es-MX" sz="1800" dirty="0"/>
              <a:t>La seguridad en redes es un aspecto fundamental para la protección de la información y los dispositivos en una infraestructura digital. En este trabajo, se ha diseñado y configurado una red en </a:t>
            </a:r>
            <a:r>
              <a:rPr lang="es-MX" sz="1800" b="1" dirty="0"/>
              <a:t>Packet </a:t>
            </a:r>
            <a:r>
              <a:rPr lang="es-MX" sz="1800" b="1" dirty="0" err="1"/>
              <a:t>Tracer</a:t>
            </a:r>
            <a:r>
              <a:rPr lang="es-MX" sz="1800" dirty="0"/>
              <a:t>, implementando medidas de seguridad para prevenir ataques y proteger la comunicación de datos.</a:t>
            </a:r>
          </a:p>
          <a:p>
            <a:pPr>
              <a:lnSpc>
                <a:spcPct val="110000"/>
              </a:lnSpc>
            </a:pPr>
            <a:r>
              <a:rPr lang="es-MX" sz="1800" b="1" dirty="0"/>
              <a:t>Objetivos:</a:t>
            </a:r>
            <a:endParaRPr lang="es-MX" sz="18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dirty="0"/>
              <a:t>Identificar los principales ataques de ciberseguridad.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dirty="0"/>
              <a:t>Aplicar mecanismos de protección en la red simulada.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dirty="0"/>
              <a:t>Implementar medidas de mitigación y seguridad.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dirty="0"/>
              <a:t>Evaluar la infraestructura de seguridad en la red.</a:t>
            </a:r>
          </a:p>
          <a:p>
            <a:pPr>
              <a:lnSpc>
                <a:spcPct val="110000"/>
              </a:lnSpc>
            </a:pPr>
            <a:endParaRPr lang="es-MX" sz="1500" dirty="0"/>
          </a:p>
        </p:txBody>
      </p:sp>
      <p:pic>
        <p:nvPicPr>
          <p:cNvPr id="7" name="Graphic 6" descr="Bloquear">
            <a:extLst>
              <a:ext uri="{FF2B5EF4-FFF2-40B4-BE49-F238E27FC236}">
                <a16:creationId xmlns:a16="http://schemas.microsoft.com/office/drawing/2014/main" id="{2EA613C0-D0C7-A7FF-30ED-A5AFB9FC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95" y="1102440"/>
            <a:ext cx="4681506" cy="468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7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2DB5B4-E5D8-E71B-A9AC-7CD41B41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s-MX" dirty="0"/>
              <a:t>Ataques a la Ciberseguridad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F9D0F2-780C-CD7A-A1A8-AE0A77156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400" dirty="0"/>
              <a:t>En la simulación, se han considerado los siguientes tipos de ataques y amenazas:</a:t>
            </a:r>
          </a:p>
          <a:p>
            <a:pPr>
              <a:lnSpc>
                <a:spcPct val="110000"/>
              </a:lnSpc>
            </a:pPr>
            <a:r>
              <a:rPr lang="es-MX" sz="1400" b="1" dirty="0"/>
              <a:t>A. Amenazas comunes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400" b="1" dirty="0"/>
              <a:t>Malware:</a:t>
            </a:r>
            <a:r>
              <a:rPr lang="es-MX" sz="1400" dirty="0"/>
              <a:t> Software malicioso que puede infectar dispositivos dentro de la red.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400" b="1" dirty="0"/>
              <a:t>Ataques </a:t>
            </a:r>
            <a:r>
              <a:rPr lang="es-MX" sz="1400" b="1" dirty="0" err="1"/>
              <a:t>DDoS</a:t>
            </a:r>
            <a:r>
              <a:rPr lang="es-MX" sz="1400" b="1" dirty="0"/>
              <a:t>:</a:t>
            </a:r>
            <a:r>
              <a:rPr lang="es-MX" sz="1400" dirty="0"/>
              <a:t> Sobrecarga de tráfico en la red para inhabilitar los dispositivos.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400" b="1" dirty="0"/>
              <a:t>Intercepción de datos:</a:t>
            </a:r>
            <a:r>
              <a:rPr lang="es-MX" sz="1400" dirty="0"/>
              <a:t> Captura de paquetes de información no cifrada.</a:t>
            </a:r>
          </a:p>
          <a:p>
            <a:pPr>
              <a:lnSpc>
                <a:spcPct val="110000"/>
              </a:lnSpc>
            </a:pPr>
            <a:endParaRPr lang="es-MX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90632F-DE49-7A95-4094-4DEB09A4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289" y="1114923"/>
            <a:ext cx="5165724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B9B8B4-6AA0-6EC2-5180-35BA3CFC2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86FDF2C-77BD-764A-3342-D0F1E641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5" y="1405359"/>
            <a:ext cx="3163824" cy="2909446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21DE386-BA6C-6863-CB86-A9A4ADD26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619" y="1775012"/>
            <a:ext cx="3902243" cy="4534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MX" sz="1800" b="1" dirty="0"/>
              <a:t>Ataques Cibernéticos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s-MX" sz="1800" b="1" dirty="0" err="1"/>
              <a:t>Sniffing</a:t>
            </a:r>
            <a:r>
              <a:rPr lang="es-MX" sz="1800" b="1" dirty="0"/>
              <a:t>:</a:t>
            </a:r>
            <a:r>
              <a:rPr lang="es-MX" sz="1800" dirty="0"/>
              <a:t> Uso de herramientas como Wireshark para capturar tráfico de la red.</a:t>
            </a:r>
          </a:p>
          <a:p>
            <a:pPr>
              <a:lnSpc>
                <a:spcPct val="110000"/>
              </a:lnSpc>
            </a:pP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19296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7CD0F-FA93-9773-3491-A61453CC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2BE2E5-2DEE-AE84-74E6-6DB68EC0B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000" b="1" dirty="0"/>
              <a:t>Man-in-</a:t>
            </a:r>
            <a:r>
              <a:rPr lang="es-MX" sz="2000" b="1" dirty="0" err="1"/>
              <a:t>the</a:t>
            </a:r>
            <a:r>
              <a:rPr lang="es-MX" sz="2000" b="1" dirty="0"/>
              <a:t>-</a:t>
            </a:r>
            <a:r>
              <a:rPr lang="es-MX" sz="2000" b="1" dirty="0" err="1"/>
              <a:t>Middle</a:t>
            </a:r>
            <a:r>
              <a:rPr lang="es-MX" sz="2000" b="1" dirty="0"/>
              <a:t> (</a:t>
            </a:r>
            <a:r>
              <a:rPr lang="es-MX" sz="2000" b="1" dirty="0" err="1"/>
              <a:t>MitM</a:t>
            </a:r>
            <a:r>
              <a:rPr lang="es-MX" sz="2000" b="1" dirty="0"/>
              <a:t>):</a:t>
            </a:r>
            <a:r>
              <a:rPr lang="es-MX" sz="2000" dirty="0"/>
              <a:t> Interceptación de la comunicación entre </a:t>
            </a:r>
            <a:r>
              <a:rPr lang="es-MX" sz="2000"/>
              <a:t>dispositivos.</a:t>
            </a:r>
          </a:p>
          <a:p>
            <a:endParaRPr lang="es-MX" sz="2000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9067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DCDA3-AF60-7824-9549-D2EBCBDA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FCE58D-8F06-5EDE-39FE-2152D78AE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000" b="1" dirty="0"/>
              <a:t>Suplantación de IP:</a:t>
            </a:r>
            <a:r>
              <a:rPr lang="es-MX" sz="2000" dirty="0"/>
              <a:t> Falsificación de direcciones IP para acceder a la red sin autorización.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3036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4D2596-A64E-CBAE-4792-5EFE2E69E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293962"/>
            <a:ext cx="4621553" cy="4449114"/>
          </a:xfrm>
        </p:spPr>
        <p:txBody>
          <a:bodyPr>
            <a:normAutofit/>
          </a:bodyPr>
          <a:lstStyle/>
          <a:p>
            <a:r>
              <a:rPr lang="es-MX" sz="1800" b="1"/>
              <a:t>Ataques a Dispositivos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/>
              <a:t>Acceso no autorizado a routers y switches.</a:t>
            </a:r>
            <a:endParaRPr lang="es-MX" sz="1800"/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/>
              <a:t>Configuraciones débiles de contraseñas.</a:t>
            </a:r>
            <a:endParaRPr lang="es-MX" sz="1800"/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/>
              <a:t>Puertos abiertos que pueden ser explotados.</a:t>
            </a:r>
            <a:endParaRPr lang="es-MX" sz="1800"/>
          </a:p>
          <a:p>
            <a:endParaRPr lang="es-MX" sz="1800"/>
          </a:p>
        </p:txBody>
      </p:sp>
      <p:pic>
        <p:nvPicPr>
          <p:cNvPr id="7" name="Graphic 6" descr="Desbloquear">
            <a:extLst>
              <a:ext uri="{FF2B5EF4-FFF2-40B4-BE49-F238E27FC236}">
                <a16:creationId xmlns:a16="http://schemas.microsoft.com/office/drawing/2014/main" id="{367AFC8D-7AF5-C661-A2F7-1B8BC5635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6074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6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CA6F80-D392-A64E-3CF8-F28F1CCE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DCFA82-65A3-A917-F5BD-E939A4E8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551" y="548638"/>
            <a:ext cx="5546770" cy="5760721"/>
          </a:xfrm>
        </p:spPr>
        <p:txBody>
          <a:bodyPr anchor="t">
            <a:normAutofit/>
          </a:bodyPr>
          <a:lstStyle/>
          <a:p>
            <a:r>
              <a:rPr lang="es-MX" sz="1800" b="1"/>
              <a:t>Ataques a Aplicaciones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/>
              <a:t>Inyección SQL:</a:t>
            </a:r>
            <a:r>
              <a:rPr lang="es-MX" sz="1800"/>
              <a:t> Acceso a bases de datos dentro de la red.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b="1"/>
              <a:t>Explotación de vulnerabilidades en aplicaciones web.</a:t>
            </a:r>
            <a:endParaRPr lang="es-MX" sz="1800"/>
          </a:p>
          <a:p>
            <a:r>
              <a:rPr lang="es-MX" sz="1800" b="1"/>
              <a:t>Aplicación en Packet Tracer:</a:t>
            </a:r>
            <a:br>
              <a:rPr lang="es-MX" sz="1800"/>
            </a:br>
            <a:r>
              <a:rPr lang="es-MX" sz="1800"/>
              <a:t>En la red simulada, se han analizado vulnerabilidades en los dispositivos y configuraciones por defecto que pueden ser aprovechadas por atacantes.</a:t>
            </a:r>
          </a:p>
          <a:p>
            <a:endParaRPr lang="es-MX" sz="1800"/>
          </a:p>
        </p:txBody>
      </p:sp>
      <p:pic>
        <p:nvPicPr>
          <p:cNvPr id="7" name="Graphic 6" descr="Aguja">
            <a:extLst>
              <a:ext uri="{FF2B5EF4-FFF2-40B4-BE49-F238E27FC236}">
                <a16:creationId xmlns:a16="http://schemas.microsoft.com/office/drawing/2014/main" id="{BF7365AE-1D6C-9F8B-2CC7-9B713F673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2976281"/>
            <a:ext cx="3333077" cy="333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8207B083-EAC0-A5BB-C369-C9589EC7F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E29E52-C050-EFC7-8D17-771C84B3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603504"/>
            <a:ext cx="1087221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Protección de Redes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96162DF-DE8D-D445-1168-78A598BB5919}"/>
              </a:ext>
            </a:extLst>
          </p:cNvPr>
          <p:cNvSpPr txBox="1"/>
          <p:nvPr/>
        </p:nvSpPr>
        <p:spPr>
          <a:xfrm>
            <a:off x="6096000" y="603504"/>
            <a:ext cx="5385816" cy="5655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Para </a:t>
            </a:r>
            <a:r>
              <a:rPr lang="en-US" sz="2000" dirty="0" err="1"/>
              <a:t>prevenir</a:t>
            </a:r>
            <a:r>
              <a:rPr lang="en-US" sz="2000" dirty="0"/>
              <a:t> </a:t>
            </a:r>
            <a:r>
              <a:rPr lang="en-US" sz="2000" dirty="0" err="1"/>
              <a:t>ataques</a:t>
            </a:r>
            <a:r>
              <a:rPr lang="en-US" sz="2000" dirty="0"/>
              <a:t>, se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implementado</a:t>
            </a:r>
            <a:r>
              <a:rPr lang="en-US" sz="2000" dirty="0"/>
              <a:t> </a:t>
            </a:r>
            <a:r>
              <a:rPr lang="en-US" sz="2000" dirty="0" err="1"/>
              <a:t>estrategias</a:t>
            </a:r>
            <a:r>
              <a:rPr lang="en-US" sz="2000" dirty="0"/>
              <a:t> de </a:t>
            </a:r>
            <a:r>
              <a:rPr lang="en-US" sz="2000" dirty="0" err="1"/>
              <a:t>seguridad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red de </a:t>
            </a:r>
            <a:r>
              <a:rPr lang="en-US" sz="2000" b="1" dirty="0"/>
              <a:t>Packet Tracer</a:t>
            </a:r>
            <a:r>
              <a:rPr lang="en-US" sz="20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A. Estado actual de la </a:t>
            </a:r>
            <a:r>
              <a:rPr lang="en-US" sz="2000" b="1" dirty="0" err="1"/>
              <a:t>seguridad</a:t>
            </a:r>
            <a:r>
              <a:rPr lang="en-US" sz="2000" b="1" dirty="0"/>
              <a:t> </a:t>
            </a:r>
            <a:r>
              <a:rPr lang="en-US" sz="2000" b="1" dirty="0" err="1"/>
              <a:t>en</a:t>
            </a:r>
            <a:r>
              <a:rPr lang="en-US" sz="2000" b="1" dirty="0"/>
              <a:t> la red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Evaluación</a:t>
            </a:r>
            <a:r>
              <a:rPr lang="en-US" sz="2000" dirty="0"/>
              <a:t> de </a:t>
            </a:r>
            <a:r>
              <a:rPr lang="en-US" sz="2000" dirty="0" err="1"/>
              <a:t>dispositivos</a:t>
            </a:r>
            <a:r>
              <a:rPr lang="en-US" sz="2000" dirty="0"/>
              <a:t> </a:t>
            </a:r>
            <a:r>
              <a:rPr lang="en-US" sz="2000" dirty="0" err="1"/>
              <a:t>conectados</a:t>
            </a:r>
            <a:r>
              <a:rPr lang="en-US" sz="20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Identificación</a:t>
            </a:r>
            <a:r>
              <a:rPr lang="en-US" sz="2000" dirty="0"/>
              <a:t> de </a:t>
            </a:r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configuración</a:t>
            </a:r>
            <a:r>
              <a:rPr lang="en-US" sz="2000" dirty="0"/>
              <a:t> de </a:t>
            </a:r>
            <a:r>
              <a:rPr lang="en-US" sz="2000" dirty="0" err="1"/>
              <a:t>los</a:t>
            </a:r>
            <a:r>
              <a:rPr lang="en-US" sz="2000" dirty="0"/>
              <a:t> routers y switches.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B. </a:t>
            </a:r>
            <a:r>
              <a:rPr lang="en-US" sz="2000" b="1" dirty="0" err="1"/>
              <a:t>Ataque</a:t>
            </a:r>
            <a:r>
              <a:rPr lang="en-US" sz="2000" b="1" dirty="0"/>
              <a:t> de Red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 ha </a:t>
            </a:r>
            <a:r>
              <a:rPr lang="en-US" sz="2000" dirty="0" err="1"/>
              <a:t>simulado</a:t>
            </a:r>
            <a:r>
              <a:rPr lang="en-US" sz="2000" dirty="0"/>
              <a:t> un </a:t>
            </a:r>
            <a:r>
              <a:rPr lang="en-US" sz="2000" dirty="0" err="1"/>
              <a:t>ataque</a:t>
            </a:r>
            <a:r>
              <a:rPr lang="en-US" sz="2000" dirty="0"/>
              <a:t> de </a:t>
            </a:r>
            <a:r>
              <a:rPr lang="en-US" sz="2000" dirty="0" err="1"/>
              <a:t>interceptación</a:t>
            </a:r>
            <a:r>
              <a:rPr lang="en-US" sz="2000" dirty="0"/>
              <a:t> de </a:t>
            </a:r>
            <a:r>
              <a:rPr lang="en-US" sz="2000" dirty="0" err="1"/>
              <a:t>datos</a:t>
            </a:r>
            <a:r>
              <a:rPr lang="en-US" sz="2000" dirty="0"/>
              <a:t> y se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implementado</a:t>
            </a:r>
            <a:r>
              <a:rPr lang="en-US" sz="2000" dirty="0"/>
              <a:t> </a:t>
            </a:r>
            <a:r>
              <a:rPr lang="en-US" sz="2000" dirty="0" err="1"/>
              <a:t>medidas</a:t>
            </a:r>
            <a:r>
              <a:rPr lang="en-US" sz="2000" dirty="0"/>
              <a:t> para </a:t>
            </a:r>
            <a:r>
              <a:rPr lang="en-US" sz="2000" dirty="0" err="1"/>
              <a:t>evitarlo</a:t>
            </a:r>
            <a:r>
              <a:rPr lang="en-US" sz="20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14" name="Graphic 7" descr="Desconectado">
            <a:extLst>
              <a:ext uri="{FF2B5EF4-FFF2-40B4-BE49-F238E27FC236}">
                <a16:creationId xmlns:a16="http://schemas.microsoft.com/office/drawing/2014/main" id="{5F40AC32-A65E-74E5-2505-7C9A40F1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678" y="2441274"/>
            <a:ext cx="3817941" cy="381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33236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804</Words>
  <Application>Microsoft Office PowerPoint</Application>
  <PresentationFormat>Panorámica</PresentationFormat>
  <Paragraphs>86</Paragraphs>
  <Slides>19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Neue Haas Grotesk Text Pro</vt:lpstr>
      <vt:lpstr>VanillaVTI</vt:lpstr>
      <vt:lpstr>Seguridad en Redes - Packet Tracer </vt:lpstr>
      <vt:lpstr>Presentación de PowerPoint</vt:lpstr>
      <vt:lpstr>Ataques a la Ciberseguridad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Protección de Redes</vt:lpstr>
      <vt:lpstr>Presentación de PowerPoint</vt:lpstr>
      <vt:lpstr>Ataque a los Fundamentos</vt:lpstr>
      <vt:lpstr>Presentación de PowerPoint</vt:lpstr>
      <vt:lpstr>Comunicación de Red Inalámbrica</vt:lpstr>
      <vt:lpstr>Presentación de PowerPoint</vt:lpstr>
      <vt:lpstr>Presentación de PowerPoint</vt:lpstr>
      <vt:lpstr>Infraestructura de Seguridad de Redes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 david</dc:creator>
  <cp:lastModifiedBy>jose david</cp:lastModifiedBy>
  <cp:revision>2</cp:revision>
  <dcterms:created xsi:type="dcterms:W3CDTF">2025-03-12T13:32:30Z</dcterms:created>
  <dcterms:modified xsi:type="dcterms:W3CDTF">2025-03-12T14:29:22Z</dcterms:modified>
</cp:coreProperties>
</file>